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</p:sldMasterIdLst>
  <p:sldIdLst>
    <p:sldId id="256" r:id="rId2"/>
    <p:sldId id="279" r:id="rId3"/>
    <p:sldId id="278" r:id="rId4"/>
    <p:sldId id="280" r:id="rId5"/>
    <p:sldId id="319" r:id="rId6"/>
    <p:sldId id="283" r:id="rId7"/>
    <p:sldId id="286" r:id="rId8"/>
    <p:sldId id="290" r:id="rId9"/>
    <p:sldId id="288" r:id="rId10"/>
    <p:sldId id="287" r:id="rId11"/>
    <p:sldId id="289" r:id="rId12"/>
    <p:sldId id="291" r:id="rId13"/>
    <p:sldId id="293" r:id="rId14"/>
    <p:sldId id="297" r:id="rId15"/>
    <p:sldId id="298" r:id="rId16"/>
    <p:sldId id="299" r:id="rId17"/>
    <p:sldId id="300" r:id="rId18"/>
    <p:sldId id="310" r:id="rId19"/>
    <p:sldId id="311" r:id="rId20"/>
    <p:sldId id="306" r:id="rId21"/>
    <p:sldId id="312" r:id="rId22"/>
    <p:sldId id="320" r:id="rId23"/>
    <p:sldId id="321" r:id="rId24"/>
    <p:sldId id="322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97E0307-B85C-446A-8EF0-0407D435D787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031731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291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9A00F7B-89C5-4DF7-A309-6263220147D4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843268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140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62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24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277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CDCB01F-D966-4C62-B900-0BE008A90C98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17197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E73A0EA-7DC7-4964-BB97-B173EF3B859A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03771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74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B1BF-4039-460D-A637-65428CBD720E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88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30EF52CC-F3D9-41D4-BCE4-C208E61A3F31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89374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sldNum="0"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ipi.ru/" TargetMode="External"/><Relationship Id="rId2" Type="http://schemas.openxmlformats.org/officeDocument/2006/relationships/hyperlink" Target="http://www.ege.edu.ru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8740" y="1331796"/>
            <a:ext cx="8361229" cy="2098226"/>
          </a:xfrm>
        </p:spPr>
        <p:txBody>
          <a:bodyPr/>
          <a:lstStyle/>
          <a:p>
            <a:pPr algn="ctr"/>
            <a:r>
              <a:rPr lang="ru-RU" sz="5400" dirty="0" smtClean="0">
                <a:solidFill>
                  <a:srgbClr val="C00000"/>
                </a:solidFill>
              </a:rPr>
              <a:t>Государственная итоговая аттестация_11</a:t>
            </a: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8740" y="3499079"/>
            <a:ext cx="8020709" cy="2037017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Официальный информационный портал ЕГЭ</a:t>
            </a:r>
          </a:p>
          <a:p>
            <a:r>
              <a:rPr lang="en-US" dirty="0">
                <a:solidFill>
                  <a:schemeClr val="tx1"/>
                </a:solidFill>
                <a:hlinkClick r:id="rId2"/>
              </a:rPr>
              <a:t>http://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www.ege.edu.ru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Федеральный институт педагогических измерений </a:t>
            </a:r>
          </a:p>
          <a:p>
            <a:r>
              <a:rPr lang="en-US" dirty="0" smtClean="0">
                <a:solidFill>
                  <a:schemeClr val="tx1"/>
                </a:solidFill>
                <a:hlinkClick r:id="rId3"/>
              </a:rPr>
              <a:t>https</a:t>
            </a:r>
            <a:r>
              <a:rPr lang="en-US" dirty="0">
                <a:solidFill>
                  <a:schemeClr val="tx1"/>
                </a:solidFill>
                <a:hlinkClick r:id="rId3"/>
              </a:rPr>
              <a:t>://</a:t>
            </a:r>
            <a:r>
              <a:rPr lang="en-US" dirty="0" smtClean="0">
                <a:solidFill>
                  <a:schemeClr val="tx1"/>
                </a:solidFill>
                <a:hlinkClick r:id="rId3"/>
              </a:rPr>
              <a:t>fipi.ru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040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Г И 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03778" y="1977888"/>
            <a:ext cx="9613861" cy="370663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dirty="0" smtClean="0"/>
              <a:t>завершающая </a:t>
            </a:r>
            <a:r>
              <a:rPr lang="ru-RU" sz="2800" dirty="0"/>
              <a:t>освоение имеющих государственную аккредитацию основных образовательных программ среднего общего образования, </a:t>
            </a:r>
            <a:endParaRPr lang="ru-RU" sz="2800" dirty="0" smtClean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4000" b="1" u="sng" dirty="0" smtClean="0">
                <a:solidFill>
                  <a:srgbClr val="C00000"/>
                </a:solidFill>
              </a:rPr>
              <a:t>ЯВЛЯЕТСЯ ОБЯЗАТЕЛЬНОЙ</a:t>
            </a:r>
          </a:p>
          <a:p>
            <a:pPr marL="0" indent="0" algn="ctr">
              <a:buNone/>
            </a:pPr>
            <a:r>
              <a:rPr lang="ru-RU" sz="4000" dirty="0"/>
              <a:t>проводится в форме единого государственного экзамена (ЕГЭ)</a:t>
            </a:r>
          </a:p>
          <a:p>
            <a:pPr marL="0" indent="0" algn="ctr">
              <a:buNone/>
            </a:pPr>
            <a:endParaRPr lang="ru-RU" sz="4000" b="1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93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599" y="685799"/>
            <a:ext cx="10316095" cy="57066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ПОРЯДОК 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проведения государственной итоговой аттестации по образовательным программам среднего общего образования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200" dirty="0" smtClean="0"/>
              <a:t>Приказ </a:t>
            </a:r>
            <a:r>
              <a:rPr lang="ru-RU" sz="3200" dirty="0" err="1" smtClean="0"/>
              <a:t>Минпросвещения</a:t>
            </a:r>
            <a:r>
              <a:rPr lang="ru-RU" sz="3200" dirty="0" smtClean="0"/>
              <a:t> России и </a:t>
            </a:r>
            <a:r>
              <a:rPr lang="ru-RU" sz="3200" dirty="0" err="1" smtClean="0"/>
              <a:t>Рособрнадзора</a:t>
            </a:r>
            <a:r>
              <a:rPr lang="ru-RU" sz="3200" dirty="0" smtClean="0"/>
              <a:t> </a:t>
            </a:r>
            <a:br>
              <a:rPr lang="ru-RU" sz="3200" dirty="0" smtClean="0"/>
            </a:br>
            <a:r>
              <a:rPr lang="ru-RU" sz="3200" dirty="0" smtClean="0"/>
              <a:t>от 4 апреля 2023 г. № 233/552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вступил в силу с 1 сентября 2023 года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127282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ВАЖНО!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848678"/>
            <a:ext cx="9601200" cy="407504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800" dirty="0"/>
              <a:t>Обучающиеся, являющиеся в </a:t>
            </a:r>
            <a:r>
              <a:rPr lang="ru-RU" sz="2800" b="1" u="sng" dirty="0">
                <a:solidFill>
                  <a:srgbClr val="FF0000"/>
                </a:solidFill>
              </a:rPr>
              <a:t>текущем учебном году </a:t>
            </a:r>
            <a:r>
              <a:rPr lang="ru-RU" sz="2800" dirty="0"/>
              <a:t>победителями или призерами заключительного этапа </a:t>
            </a:r>
            <a:r>
              <a:rPr lang="ru-RU" sz="2800" dirty="0" smtClean="0"/>
              <a:t>всероссийской олимпиады школьников, </a:t>
            </a:r>
            <a:r>
              <a:rPr lang="ru-RU" sz="2800" dirty="0"/>
              <a:t>членами сборных команд Российской Федерации, участвовавших в международных </a:t>
            </a:r>
            <a:r>
              <a:rPr lang="ru-RU" sz="2800" dirty="0" smtClean="0"/>
              <a:t>олимпиадах по общеобразовательным предметам, </a:t>
            </a:r>
            <a:r>
              <a:rPr lang="ru-RU" sz="2800" dirty="0">
                <a:solidFill>
                  <a:srgbClr val="FF0000"/>
                </a:solidFill>
              </a:rPr>
              <a:t>освобождаются от прохождения государственной итоговой аттестации по учебному предмету</a:t>
            </a:r>
            <a:r>
              <a:rPr lang="ru-RU" sz="2800" dirty="0"/>
              <a:t>, соответствующему профилю всероссийской олимпиады школьников, международной олимпиады.</a:t>
            </a:r>
          </a:p>
          <a:p>
            <a:pPr algn="just"/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2643280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ФОРМА ПРОВЕДЕНИЯ ГИА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 ЕГЭ</a:t>
            </a:r>
          </a:p>
          <a:p>
            <a:r>
              <a:rPr lang="ru-RU" sz="4800" dirty="0" smtClean="0"/>
              <a:t> ГВЭ (для детей-инвалидов и инвалидов)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635913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УЧЕБНЫЕ ПРЕДМЕТЫ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5664" y="1674142"/>
            <a:ext cx="3221978" cy="3599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u="sng" dirty="0" smtClean="0">
                <a:solidFill>
                  <a:srgbClr val="FF0000"/>
                </a:solidFill>
              </a:rPr>
              <a:t>ОБЯЗАТЕЛЬНЫЕ (ЕГЭ и/или ГВЭ):</a:t>
            </a:r>
          </a:p>
          <a:p>
            <a:r>
              <a:rPr lang="ru-RU" dirty="0" smtClean="0"/>
              <a:t>Русский язык</a:t>
            </a:r>
          </a:p>
          <a:p>
            <a:r>
              <a:rPr lang="ru-RU" dirty="0" smtClean="0"/>
              <a:t>Математика: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Базовый уровень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Профильный уровень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511567" y="1674142"/>
            <a:ext cx="5868284" cy="491960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u="sng" dirty="0" smtClean="0">
                <a:solidFill>
                  <a:srgbClr val="FF0000"/>
                </a:solidFill>
              </a:rPr>
              <a:t>ПО ВЫБОРУ (ЕГЭ)</a:t>
            </a:r>
            <a:r>
              <a:rPr lang="ru-RU" dirty="0" smtClean="0">
                <a:solidFill>
                  <a:srgbClr val="FF0000"/>
                </a:solidFill>
              </a:rPr>
              <a:t>:</a:t>
            </a:r>
          </a:p>
          <a:p>
            <a:pPr>
              <a:lnSpc>
                <a:spcPct val="110000"/>
              </a:lnSpc>
            </a:pPr>
            <a:r>
              <a:rPr lang="ru-RU" sz="3100" dirty="0" smtClean="0"/>
              <a:t>Биология</a:t>
            </a:r>
          </a:p>
          <a:p>
            <a:pPr>
              <a:lnSpc>
                <a:spcPct val="110000"/>
              </a:lnSpc>
            </a:pPr>
            <a:r>
              <a:rPr lang="ru-RU" sz="3100" dirty="0" smtClean="0"/>
              <a:t>География</a:t>
            </a:r>
          </a:p>
          <a:p>
            <a:pPr>
              <a:lnSpc>
                <a:spcPct val="110000"/>
              </a:lnSpc>
            </a:pPr>
            <a:r>
              <a:rPr lang="ru-RU" sz="3100" dirty="0" smtClean="0"/>
              <a:t>Иностранный Язык (</a:t>
            </a:r>
            <a:r>
              <a:rPr lang="ru-RU" sz="3100" dirty="0" err="1" smtClean="0"/>
              <a:t>Анг</a:t>
            </a:r>
            <a:r>
              <a:rPr lang="ru-RU" sz="3100" dirty="0" smtClean="0"/>
              <a:t>., Нем., Фр., Испанский, Китайский)</a:t>
            </a:r>
          </a:p>
          <a:p>
            <a:pPr>
              <a:lnSpc>
                <a:spcPct val="110000"/>
              </a:lnSpc>
            </a:pPr>
            <a:r>
              <a:rPr lang="ru-RU" sz="3100" dirty="0" smtClean="0"/>
              <a:t>Информатика</a:t>
            </a:r>
            <a:endParaRPr lang="ru-RU" sz="3200" dirty="0" smtClean="0"/>
          </a:p>
          <a:p>
            <a:pPr>
              <a:lnSpc>
                <a:spcPct val="110000"/>
              </a:lnSpc>
            </a:pPr>
            <a:r>
              <a:rPr lang="ru-RU" sz="3100" dirty="0" smtClean="0"/>
              <a:t>История</a:t>
            </a:r>
          </a:p>
          <a:p>
            <a:pPr>
              <a:lnSpc>
                <a:spcPct val="110000"/>
              </a:lnSpc>
            </a:pPr>
            <a:r>
              <a:rPr lang="ru-RU" sz="3100" dirty="0" smtClean="0"/>
              <a:t>Литература</a:t>
            </a:r>
          </a:p>
          <a:p>
            <a:pPr>
              <a:lnSpc>
                <a:spcPct val="110000"/>
              </a:lnSpc>
            </a:pPr>
            <a:r>
              <a:rPr lang="ru-RU" sz="3100" dirty="0" smtClean="0"/>
              <a:t>Обществознание</a:t>
            </a:r>
          </a:p>
          <a:p>
            <a:pPr>
              <a:lnSpc>
                <a:spcPct val="110000"/>
              </a:lnSpc>
            </a:pPr>
            <a:r>
              <a:rPr lang="ru-RU" sz="3100" dirty="0" smtClean="0"/>
              <a:t>Физика</a:t>
            </a:r>
          </a:p>
          <a:p>
            <a:pPr>
              <a:lnSpc>
                <a:spcPct val="110000"/>
              </a:lnSpc>
            </a:pPr>
            <a:r>
              <a:rPr lang="ru-RU" sz="3100" dirty="0" smtClean="0"/>
              <a:t>Химия</a:t>
            </a:r>
            <a:endParaRPr lang="ru-RU" sz="3100" dirty="0"/>
          </a:p>
        </p:txBody>
      </p:sp>
    </p:spTree>
    <p:extLst>
      <p:ext uri="{BB962C8B-B14F-4D97-AF65-F5344CB8AC3E}">
        <p14:creationId xmlns:p14="http://schemas.microsoft.com/office/powerpoint/2010/main" val="3963247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ДОПУСК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0108" y="1638603"/>
            <a:ext cx="9566270" cy="4695695"/>
          </a:xfrm>
        </p:spPr>
        <p:txBody>
          <a:bodyPr>
            <a:normAutofit/>
          </a:bodyPr>
          <a:lstStyle/>
          <a:p>
            <a:pPr algn="just"/>
            <a:r>
              <a:rPr lang="ru-RU" sz="3200" dirty="0"/>
              <a:t>К ГИА допускаются обучающиеся, </a:t>
            </a:r>
            <a:r>
              <a:rPr lang="ru-RU" sz="3200" dirty="0">
                <a:solidFill>
                  <a:srgbClr val="FF0000"/>
                </a:solidFill>
              </a:rPr>
              <a:t>не имеющие академической задолженности</a:t>
            </a:r>
            <a:r>
              <a:rPr lang="ru-RU" sz="3200" dirty="0"/>
              <a:t>, в полном объеме выполнившие учебный план или индивидуальный учебный план (имеющие годовые отметки по всем учебным предметам учебного плана за каждый год обучения по образовательной программе среднего общего образования не ниже </a:t>
            </a:r>
            <a:r>
              <a:rPr lang="ru-RU" sz="3200" dirty="0" smtClean="0"/>
              <a:t>удовлетворительных), а также имеющие </a:t>
            </a:r>
            <a:r>
              <a:rPr lang="ru-RU" sz="3200" dirty="0" smtClean="0">
                <a:solidFill>
                  <a:srgbClr val="FF0000"/>
                </a:solidFill>
              </a:rPr>
              <a:t>результат «зачет» за </a:t>
            </a:r>
            <a:r>
              <a:rPr lang="ru-RU" sz="3200" dirty="0">
                <a:solidFill>
                  <a:srgbClr val="FF0000"/>
                </a:solidFill>
              </a:rPr>
              <a:t>итоговое сочинение (</a:t>
            </a:r>
            <a:r>
              <a:rPr lang="ru-RU" sz="3200" dirty="0" smtClean="0">
                <a:solidFill>
                  <a:srgbClr val="FF0000"/>
                </a:solidFill>
              </a:rPr>
              <a:t>изложение)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1308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9913" y="195349"/>
            <a:ext cx="9601200" cy="1485900"/>
          </a:xfrm>
        </p:spPr>
        <p:txBody>
          <a:bodyPr/>
          <a:lstStyle/>
          <a:p>
            <a:pPr algn="ctr"/>
            <a:r>
              <a:rPr lang="ru-RU" dirty="0" smtClean="0"/>
              <a:t>ПОДАЧА ЗАЯВЛЕНИЯ до </a:t>
            </a:r>
            <a:r>
              <a:rPr lang="ru-RU" dirty="0">
                <a:solidFill>
                  <a:srgbClr val="FF0000"/>
                </a:solidFill>
              </a:rPr>
              <a:t>1 </a:t>
            </a:r>
            <a:r>
              <a:rPr lang="ru-RU" dirty="0" smtClean="0">
                <a:solidFill>
                  <a:srgbClr val="FF0000"/>
                </a:solidFill>
              </a:rPr>
              <a:t>февраля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(ПАСПОРТ, СНИЛС)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0077" y="1538654"/>
            <a:ext cx="9653099" cy="498497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Заявление </a:t>
            </a:r>
            <a:r>
              <a:rPr lang="ru-RU" dirty="0" smtClean="0"/>
              <a:t>подается </a:t>
            </a:r>
            <a:r>
              <a:rPr lang="ru-RU" dirty="0" smtClean="0">
                <a:solidFill>
                  <a:srgbClr val="FF0000"/>
                </a:solidFill>
              </a:rPr>
              <a:t>лично</a:t>
            </a:r>
            <a:r>
              <a:rPr lang="ru-RU" dirty="0" smtClean="0"/>
              <a:t> при предъявлении документов, удостоверяющих личность, </a:t>
            </a:r>
            <a:r>
              <a:rPr lang="ru-RU" dirty="0" smtClean="0">
                <a:solidFill>
                  <a:srgbClr val="FF0000"/>
                </a:solidFill>
              </a:rPr>
              <a:t>или родителями </a:t>
            </a:r>
            <a:r>
              <a:rPr lang="ru-RU" dirty="0" smtClean="0"/>
              <a:t>(законными представителями) при </a:t>
            </a:r>
            <a:r>
              <a:rPr lang="ru-RU" dirty="0"/>
              <a:t>предъявлении документов, удостоверяющих </a:t>
            </a:r>
            <a:r>
              <a:rPr lang="ru-RU" dirty="0" smtClean="0"/>
              <a:t>личность и доверенности.</a:t>
            </a:r>
          </a:p>
          <a:p>
            <a:pPr algn="just"/>
            <a:r>
              <a:rPr lang="ru-RU" dirty="0" smtClean="0"/>
              <a:t>В заявлении указываются выбранные </a:t>
            </a:r>
            <a:r>
              <a:rPr lang="ru-RU" dirty="0"/>
              <a:t>обучающимся учебные предметы, уровень ЕГЭ по математике, форма </a:t>
            </a:r>
            <a:r>
              <a:rPr lang="ru-RU" dirty="0" smtClean="0"/>
              <a:t>ГИА.</a:t>
            </a:r>
          </a:p>
          <a:p>
            <a:pPr algn="just"/>
            <a:r>
              <a:rPr lang="ru-RU" dirty="0"/>
              <a:t>Обучающиеся </a:t>
            </a:r>
            <a:r>
              <a:rPr lang="ru-RU" dirty="0" smtClean="0">
                <a:solidFill>
                  <a:srgbClr val="FF0000"/>
                </a:solidFill>
              </a:rPr>
              <a:t>могут изменить </a:t>
            </a:r>
            <a:r>
              <a:rPr lang="ru-RU" dirty="0"/>
              <a:t>(</a:t>
            </a:r>
            <a:r>
              <a:rPr lang="ru-RU" dirty="0" smtClean="0"/>
              <a:t>дополнить) </a:t>
            </a:r>
            <a:r>
              <a:rPr lang="ru-RU" dirty="0"/>
              <a:t>выбор учебного предмета (перечня учебных предметов) </a:t>
            </a:r>
            <a:r>
              <a:rPr lang="ru-RU" dirty="0">
                <a:solidFill>
                  <a:srgbClr val="FF0000"/>
                </a:solidFill>
              </a:rPr>
              <a:t>при наличии у них уважительных причин (болезни или иных </a:t>
            </a:r>
            <a:r>
              <a:rPr lang="ru-RU" dirty="0" smtClean="0">
                <a:solidFill>
                  <a:srgbClr val="FF0000"/>
                </a:solidFill>
              </a:rPr>
              <a:t>обстоятельств), </a:t>
            </a:r>
            <a:r>
              <a:rPr lang="ru-RU" dirty="0">
                <a:solidFill>
                  <a:srgbClr val="FF0000"/>
                </a:solidFill>
              </a:rPr>
              <a:t>подтвержденных </a:t>
            </a:r>
            <a:r>
              <a:rPr lang="ru-RU" dirty="0" smtClean="0">
                <a:solidFill>
                  <a:srgbClr val="FF0000"/>
                </a:solidFill>
              </a:rPr>
              <a:t>документально</a:t>
            </a:r>
            <a:r>
              <a:rPr lang="ru-RU" dirty="0" smtClean="0"/>
              <a:t>. </a:t>
            </a:r>
            <a:r>
              <a:rPr lang="ru-RU" dirty="0"/>
              <a:t>В этом случае обучающийся подает заявление в ГЭК с указанием измененного перечня учебных предметов, по которым он планирует пройти ГИА, и </a:t>
            </a:r>
            <a:r>
              <a:rPr lang="ru-RU" dirty="0">
                <a:solidFill>
                  <a:srgbClr val="FF0000"/>
                </a:solidFill>
              </a:rPr>
              <a:t>причины изменения </a:t>
            </a:r>
            <a:r>
              <a:rPr lang="ru-RU" dirty="0"/>
              <a:t>заявленного ранее перечня. Указанное заявление подается не позднее чем за две недели до начала соответствующих экзаменов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Участники ЕГЭ вправе подать заявление </a:t>
            </a:r>
            <a:r>
              <a:rPr lang="ru-RU" dirty="0" smtClean="0">
                <a:solidFill>
                  <a:srgbClr val="FF0000"/>
                </a:solidFill>
              </a:rPr>
              <a:t>после 1 февраля только при наличии уважительной причины (болезни или иных обстоятельств), подтвержденных документально.</a:t>
            </a:r>
          </a:p>
          <a:p>
            <a:pPr marL="0" indent="0" algn="just">
              <a:buNone/>
            </a:pP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8442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ОВЗ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600" dirty="0"/>
              <a:t>Обучающийся с ограниченными возможностями здоровья (обучающийся с ОВЗ) - физическое лицо, имеющее недостатки в физическом и (или) психологическом развитии, подтвержденные психолого-медико-педагогической комиссией и препятствующие получению образования без создания специальных условий. </a:t>
            </a:r>
            <a:endParaRPr lang="ru-RU" sz="2600" dirty="0" smtClean="0"/>
          </a:p>
          <a:p>
            <a:pPr algn="just"/>
            <a:r>
              <a:rPr lang="ru-RU" sz="2600" dirty="0" smtClean="0">
                <a:solidFill>
                  <a:srgbClr val="FF0000"/>
                </a:solidFill>
              </a:rPr>
              <a:t>Для </a:t>
            </a:r>
            <a:r>
              <a:rPr lang="ru-RU" sz="2600" dirty="0">
                <a:solidFill>
                  <a:srgbClr val="FF0000"/>
                </a:solidFill>
              </a:rPr>
              <a:t>участников ГИА с ОВЗ экзамены организуются с учетом особенностей их психофизического развития, индивидуальных возможностей и состояния </a:t>
            </a:r>
            <a:r>
              <a:rPr lang="ru-RU" sz="2600" dirty="0" smtClean="0">
                <a:solidFill>
                  <a:srgbClr val="FF0000"/>
                </a:solidFill>
              </a:rPr>
              <a:t>здоровья при наличии </a:t>
            </a:r>
            <a:r>
              <a:rPr lang="ru-RU" sz="2600" u="sng" dirty="0" smtClean="0">
                <a:solidFill>
                  <a:srgbClr val="FF0000"/>
                </a:solidFill>
              </a:rPr>
              <a:t>рекомендации ПМПК</a:t>
            </a:r>
            <a:endParaRPr lang="ru-RU" sz="26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923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ИТОГОВОЕ СОЧИНЕНИЕ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3182" y="1694576"/>
            <a:ext cx="10067164" cy="489729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Итоговое сочинение </a:t>
            </a:r>
            <a:r>
              <a:rPr lang="ru-RU" dirty="0"/>
              <a:t>(изложение) </a:t>
            </a:r>
            <a:r>
              <a:rPr lang="ru-RU" dirty="0" smtClean="0"/>
              <a:t>является </a:t>
            </a:r>
            <a:r>
              <a:rPr lang="ru-RU" b="1" dirty="0" smtClean="0">
                <a:solidFill>
                  <a:srgbClr val="FF0000"/>
                </a:solidFill>
              </a:rPr>
              <a:t>УСЛОВИЕМ ДОПУСКА </a:t>
            </a:r>
            <a:r>
              <a:rPr lang="ru-RU" dirty="0" smtClean="0"/>
              <a:t>к ГИА</a:t>
            </a:r>
          </a:p>
          <a:p>
            <a:pPr algn="just"/>
            <a:r>
              <a:rPr lang="ru-RU" dirty="0" smtClean="0"/>
              <a:t>Проводится </a:t>
            </a:r>
            <a:r>
              <a:rPr lang="ru-RU" dirty="0"/>
              <a:t>для обучающихся XI </a:t>
            </a:r>
            <a:r>
              <a:rPr lang="ru-RU" dirty="0" smtClean="0"/>
              <a:t>классов </a:t>
            </a:r>
            <a:r>
              <a:rPr lang="ru-RU" dirty="0"/>
              <a:t>в </a:t>
            </a:r>
            <a:r>
              <a:rPr lang="ru-RU" b="1" u="sng" dirty="0" smtClean="0">
                <a:solidFill>
                  <a:srgbClr val="C00000"/>
                </a:solidFill>
              </a:rPr>
              <a:t>ПЕРВУЮ СРЕДУ ДЕКАБРЯ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последнего </a:t>
            </a:r>
            <a:r>
              <a:rPr lang="ru-RU" dirty="0"/>
              <a:t>года обучения по темам (текстам), сформированным по часовым поясам Федеральной службой по надзору в сфере образования и науки (далее - </a:t>
            </a:r>
            <a:r>
              <a:rPr lang="ru-RU" dirty="0" err="1"/>
              <a:t>Рособрнадзор</a:t>
            </a:r>
            <a:r>
              <a:rPr lang="ru-RU" dirty="0" smtClean="0"/>
              <a:t>).</a:t>
            </a:r>
          </a:p>
          <a:p>
            <a:pPr algn="just"/>
            <a:r>
              <a:rPr lang="ru-RU" dirty="0" smtClean="0"/>
              <a:t>Для </a:t>
            </a:r>
            <a:r>
              <a:rPr lang="ru-RU" dirty="0"/>
              <a:t>участия в итоговом сочинении (изложении) </a:t>
            </a:r>
            <a:r>
              <a:rPr lang="ru-RU" dirty="0" smtClean="0"/>
              <a:t>обучающиеся подают </a:t>
            </a:r>
            <a:r>
              <a:rPr lang="ru-RU" dirty="0"/>
              <a:t>заявление не позднее чем </a:t>
            </a:r>
            <a:r>
              <a:rPr lang="ru-RU" dirty="0">
                <a:solidFill>
                  <a:srgbClr val="FF0000"/>
                </a:solidFill>
              </a:rPr>
              <a:t>за две недели </a:t>
            </a:r>
            <a:r>
              <a:rPr lang="ru-RU" dirty="0"/>
              <a:t>до начала проведения итогового сочинения (изложения) в организации, осуществляющие образовательную деятельность, в которых обучающиеся осваивают образовательные программы среднего общего образования.</a:t>
            </a:r>
          </a:p>
          <a:p>
            <a:pPr algn="just"/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821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7825" y="576468"/>
            <a:ext cx="10890815" cy="1091821"/>
          </a:xfrm>
        </p:spPr>
        <p:txBody>
          <a:bodyPr>
            <a:normAutofit fontScale="90000"/>
          </a:bodyPr>
          <a:lstStyle/>
          <a:p>
            <a:r>
              <a:rPr lang="ru-RU" dirty="0"/>
              <a:t>Результатом итогового сочинения (изложения) является "зачет" или "незачет</a:t>
            </a:r>
            <a:r>
              <a:rPr lang="ru-RU" dirty="0" smtClean="0"/>
              <a:t>"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5741" y="1979063"/>
            <a:ext cx="10063346" cy="418675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Повторно </a:t>
            </a:r>
            <a:r>
              <a:rPr lang="ru-RU" dirty="0"/>
              <a:t>допускаются к написанию итогового сочинения (изложения) в дополнительные сроки в текущем учебном году (</a:t>
            </a:r>
            <a:r>
              <a:rPr lang="ru-RU" b="1" u="sng" dirty="0">
                <a:solidFill>
                  <a:srgbClr val="FF0000"/>
                </a:solidFill>
              </a:rPr>
              <a:t>в первую среду февраля и </a:t>
            </a:r>
            <a:r>
              <a:rPr lang="ru-RU" b="1" u="sng" dirty="0" smtClean="0">
                <a:solidFill>
                  <a:srgbClr val="FF0000"/>
                </a:solidFill>
              </a:rPr>
              <a:t>вторая среда апреля</a:t>
            </a:r>
            <a:r>
              <a:rPr lang="ru-RU" dirty="0" smtClean="0">
                <a:solidFill>
                  <a:srgbClr val="FF0000"/>
                </a:solidFill>
              </a:rPr>
              <a:t>): 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dirty="0"/>
              <a:t>участники итогового сочинения (</a:t>
            </a:r>
            <a:r>
              <a:rPr lang="ru-RU" dirty="0" smtClean="0"/>
              <a:t>изложения), </a:t>
            </a:r>
            <a:r>
              <a:rPr lang="ru-RU" dirty="0"/>
              <a:t>получившие по итоговому сочинению (изложению) неудовлетворительный результат ("незачет</a:t>
            </a:r>
            <a:r>
              <a:rPr lang="ru-RU" dirty="0" smtClean="0"/>
              <a:t>");</a:t>
            </a:r>
          </a:p>
          <a:p>
            <a:r>
              <a:rPr lang="ru-RU" dirty="0"/>
              <a:t>участники итогового сочинения (изложения</a:t>
            </a:r>
            <a:r>
              <a:rPr lang="ru-RU" dirty="0" smtClean="0"/>
              <a:t>), удаленные с ИС за нарушения требований</a:t>
            </a:r>
            <a:endParaRPr lang="ru-RU" dirty="0"/>
          </a:p>
          <a:p>
            <a:r>
              <a:rPr lang="ru-RU" dirty="0"/>
              <a:t>участники итогового сочинения (изложения), не явившиеся на итоговое сочинение (изложение) по уважительным причинам (болезнь или иные обстоятельства, </a:t>
            </a:r>
            <a:r>
              <a:rPr lang="ru-RU" u="sng" dirty="0">
                <a:solidFill>
                  <a:srgbClr val="FF0000"/>
                </a:solidFill>
              </a:rPr>
              <a:t>подтвержденные документально</a:t>
            </a:r>
            <a:r>
              <a:rPr lang="ru-RU" dirty="0"/>
              <a:t>);</a:t>
            </a:r>
          </a:p>
          <a:p>
            <a:r>
              <a:rPr lang="ru-RU" dirty="0"/>
              <a:t>участники итогового сочинения (изложения), не завершившие написание итогового сочинения (изложения) по уважительным причинам (болезнь или иные обстоятельства, </a:t>
            </a:r>
            <a:r>
              <a:rPr lang="ru-RU" u="sng" dirty="0">
                <a:solidFill>
                  <a:srgbClr val="FF0000"/>
                </a:solidFill>
              </a:rPr>
              <a:t>подтвержденные документально</a:t>
            </a:r>
            <a:r>
              <a:rPr lang="ru-RU" dirty="0">
                <a:solidFill>
                  <a:srgbClr val="FF0000"/>
                </a:solidFill>
              </a:rPr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65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Сроки и продолжительность проведения ГИА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3913" y="2171700"/>
            <a:ext cx="10555356" cy="3599316"/>
          </a:xfrm>
        </p:spPr>
        <p:txBody>
          <a:bodyPr>
            <a:noAutofit/>
          </a:bodyPr>
          <a:lstStyle/>
          <a:p>
            <a:pPr algn="just"/>
            <a:r>
              <a:rPr lang="ru-RU" sz="2400" dirty="0"/>
              <a:t>Для проведения ЕГЭ </a:t>
            </a:r>
            <a:r>
              <a:rPr lang="ru-RU" sz="2400" dirty="0" smtClean="0"/>
              <a:t>на </a:t>
            </a:r>
            <a:r>
              <a:rPr lang="ru-RU" sz="2400" dirty="0"/>
              <a:t>территории Российской Федерации и за ее пределами предусматривается </a:t>
            </a:r>
            <a:r>
              <a:rPr lang="ru-RU" sz="2400" dirty="0">
                <a:solidFill>
                  <a:srgbClr val="FF0000"/>
                </a:solidFill>
              </a:rPr>
              <a:t>единое расписание </a:t>
            </a:r>
            <a:r>
              <a:rPr lang="ru-RU" sz="2400" dirty="0" smtClean="0">
                <a:solidFill>
                  <a:srgbClr val="FF0000"/>
                </a:solidFill>
              </a:rPr>
              <a:t>экзаменов (утверждается Приказом </a:t>
            </a:r>
            <a:r>
              <a:rPr lang="ru-RU" sz="2400" dirty="0" err="1" smtClean="0">
                <a:solidFill>
                  <a:srgbClr val="FF0000"/>
                </a:solidFill>
              </a:rPr>
              <a:t>Минпросвета</a:t>
            </a:r>
            <a:r>
              <a:rPr lang="ru-RU" sz="2400" dirty="0" smtClean="0">
                <a:solidFill>
                  <a:srgbClr val="FF0000"/>
                </a:solidFill>
              </a:rPr>
              <a:t>)</a:t>
            </a:r>
            <a:r>
              <a:rPr lang="ru-RU" sz="2400" dirty="0" smtClean="0"/>
              <a:t>. </a:t>
            </a:r>
            <a:r>
              <a:rPr lang="ru-RU" sz="2400" dirty="0"/>
              <a:t>По каждому учебному предмету </a:t>
            </a:r>
            <a:r>
              <a:rPr lang="ru-RU" sz="2400" dirty="0" smtClean="0"/>
              <a:t>устанавливаются сроки и продолжительность </a:t>
            </a:r>
            <a:r>
              <a:rPr lang="ru-RU" sz="2400" dirty="0"/>
              <a:t>проведения </a:t>
            </a:r>
            <a:r>
              <a:rPr lang="ru-RU" sz="2400" dirty="0" smtClean="0"/>
              <a:t>экзаменов.</a:t>
            </a:r>
          </a:p>
          <a:p>
            <a:pPr algn="just"/>
            <a:r>
              <a:rPr lang="ru-RU" sz="2400" dirty="0" smtClean="0"/>
              <a:t>Периоды поведения: досрочный, основной, дополнительный</a:t>
            </a:r>
          </a:p>
          <a:p>
            <a:pPr algn="just"/>
            <a:r>
              <a:rPr lang="ru-RU" sz="2400" dirty="0"/>
              <a:t>Для лиц, повторно допущенных в текущем году к сдаче экзаменов по соответствующим учебным предметам </a:t>
            </a:r>
            <a:r>
              <a:rPr lang="ru-RU" sz="2400" dirty="0" smtClean="0"/>
              <a:t>в каждом периоде предусматриваются резервные </a:t>
            </a:r>
            <a:r>
              <a:rPr lang="ru-RU" sz="2400" dirty="0"/>
              <a:t>сроки проведения </a:t>
            </a:r>
            <a:r>
              <a:rPr lang="ru-RU" sz="2400" dirty="0" smtClean="0"/>
              <a:t>ГИА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961405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5905" y="211974"/>
            <a:ext cx="9601200" cy="86868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ПОВТОРНО </a:t>
            </a:r>
            <a:r>
              <a:rPr lang="ru-RU" dirty="0">
                <a:solidFill>
                  <a:srgbClr val="C00000"/>
                </a:solidFill>
              </a:rPr>
              <a:t>допускаются к сдаче экзаменов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99092" y="1551254"/>
            <a:ext cx="10091204" cy="371160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/>
              <a:t>в текущем учебном году по соответствующему учебному предмету в </a:t>
            </a:r>
            <a:r>
              <a:rPr lang="ru-RU" sz="1800" dirty="0" smtClean="0"/>
              <a:t>резервные сроки</a:t>
            </a:r>
          </a:p>
          <a:p>
            <a:pPr algn="just"/>
            <a:r>
              <a:rPr lang="ru-RU" sz="1800" dirty="0"/>
              <a:t>участники ЕГЭ, получившие на ГИА неудовлетворительный результат </a:t>
            </a:r>
            <a:r>
              <a:rPr lang="ru-RU" sz="1800" dirty="0" smtClean="0">
                <a:solidFill>
                  <a:srgbClr val="FF0000"/>
                </a:solidFill>
              </a:rPr>
              <a:t>по </a:t>
            </a:r>
            <a:r>
              <a:rPr lang="ru-RU" sz="1800" dirty="0">
                <a:solidFill>
                  <a:srgbClr val="FF0000"/>
                </a:solidFill>
              </a:rPr>
              <a:t>одному из </a:t>
            </a:r>
            <a:r>
              <a:rPr lang="ru-RU" sz="1800" b="1" u="sng" dirty="0">
                <a:solidFill>
                  <a:srgbClr val="FF0000"/>
                </a:solidFill>
              </a:rPr>
              <a:t>обязательных учебных предметов</a:t>
            </a:r>
            <a:r>
              <a:rPr lang="ru-RU" sz="1800" dirty="0" smtClean="0">
                <a:solidFill>
                  <a:srgbClr val="FF0000"/>
                </a:solidFill>
              </a:rPr>
              <a:t>;</a:t>
            </a:r>
          </a:p>
          <a:p>
            <a:pPr algn="just"/>
            <a:r>
              <a:rPr lang="ru-RU" sz="1800" dirty="0"/>
              <a:t>участники ЕГЭ, не явившиеся на экзамены </a:t>
            </a:r>
            <a:r>
              <a:rPr lang="ru-RU" sz="1800" dirty="0">
                <a:solidFill>
                  <a:srgbClr val="FF0000"/>
                </a:solidFill>
              </a:rPr>
              <a:t>по уважительным причинам </a:t>
            </a:r>
            <a:r>
              <a:rPr lang="ru-RU" sz="1800" dirty="0"/>
              <a:t>(болезнь или иные обстоятельства, </a:t>
            </a:r>
            <a:r>
              <a:rPr lang="ru-RU" sz="1800" b="1" u="sng" dirty="0">
                <a:solidFill>
                  <a:srgbClr val="FF0000"/>
                </a:solidFill>
              </a:rPr>
              <a:t>подтвержденные документально</a:t>
            </a:r>
            <a:r>
              <a:rPr lang="ru-RU" sz="1800" b="1" u="sng" dirty="0" smtClean="0"/>
              <a:t>);</a:t>
            </a:r>
          </a:p>
          <a:p>
            <a:pPr algn="just"/>
            <a:r>
              <a:rPr lang="ru-RU" sz="1800" dirty="0"/>
              <a:t>участники ЕГЭ, </a:t>
            </a:r>
            <a:r>
              <a:rPr lang="ru-RU" sz="1800" dirty="0">
                <a:solidFill>
                  <a:srgbClr val="FF0000"/>
                </a:solidFill>
              </a:rPr>
              <a:t>не завершившие </a:t>
            </a:r>
            <a:r>
              <a:rPr lang="ru-RU" sz="1800" dirty="0"/>
              <a:t>выполнение экзаменационной работы по уважительным причинам (болезнь или иные обстоятельства, </a:t>
            </a:r>
            <a:r>
              <a:rPr lang="ru-RU" sz="1800" b="1" u="sng" dirty="0">
                <a:solidFill>
                  <a:srgbClr val="FF0000"/>
                </a:solidFill>
              </a:rPr>
              <a:t>подтвержденные документально</a:t>
            </a:r>
            <a:r>
              <a:rPr lang="ru-RU" sz="1800" dirty="0">
                <a:solidFill>
                  <a:srgbClr val="FF0000"/>
                </a:solidFill>
              </a:rPr>
              <a:t>);</a:t>
            </a:r>
          </a:p>
          <a:p>
            <a:pPr algn="just"/>
            <a:r>
              <a:rPr lang="ru-RU" sz="1800" dirty="0"/>
              <a:t>участники ЕГЭ, которым конфликтная комиссия удовлетворила апелляцию о нарушении устанавливаемого порядка проведения </a:t>
            </a:r>
            <a:r>
              <a:rPr lang="ru-RU" sz="1800" dirty="0" smtClean="0"/>
              <a:t>ГИА;</a:t>
            </a:r>
          </a:p>
          <a:p>
            <a:pPr algn="just"/>
            <a:r>
              <a:rPr lang="ru-RU" sz="1800" dirty="0"/>
              <a:t>у</a:t>
            </a:r>
            <a:r>
              <a:rPr lang="ru-RU" sz="1800" dirty="0" smtClean="0"/>
              <a:t>частники ЕГЭ, чьи результаты были аннулированы в случае выявления фактов отсутствия, неисправного состояния, отключения средств видеонаблюдения во время проведения экзамена;</a:t>
            </a:r>
          </a:p>
          <a:p>
            <a:pPr algn="just"/>
            <a:r>
              <a:rPr lang="ru-RU" sz="1800" dirty="0" smtClean="0"/>
              <a:t>участники </a:t>
            </a:r>
            <a:r>
              <a:rPr lang="ru-RU" sz="1800" dirty="0"/>
              <a:t>ЕГЭ, получившие на ГИА неудовлетворительный </a:t>
            </a:r>
            <a:r>
              <a:rPr lang="ru-RU" sz="1800" dirty="0" smtClean="0"/>
              <a:t>результат по математике, вправе изменить уровень ЕГЭ по математике, подав заявление в течение 2-х </a:t>
            </a:r>
            <a:r>
              <a:rPr lang="ru-RU" sz="1800" dirty="0" err="1" smtClean="0"/>
              <a:t>р.д</a:t>
            </a:r>
            <a:r>
              <a:rPr lang="ru-RU" sz="1800" dirty="0" smtClean="0"/>
              <a:t>. после официального объявления результатов.</a:t>
            </a:r>
            <a:endParaRPr lang="ru-RU" sz="1800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9967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386542"/>
            <a:ext cx="9601200" cy="91024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ППЭ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5346" y="1296786"/>
            <a:ext cx="10615352" cy="5070763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Допуск </a:t>
            </a:r>
            <a:r>
              <a:rPr lang="ru-RU" sz="2400" dirty="0" smtClean="0"/>
              <a:t>обучающихся </a:t>
            </a:r>
            <a:r>
              <a:rPr lang="ru-RU" sz="2400" dirty="0"/>
              <a:t>в ППЭ осуществляется при наличии у них </a:t>
            </a:r>
            <a:r>
              <a:rPr lang="ru-RU" sz="2400" dirty="0">
                <a:solidFill>
                  <a:srgbClr val="FF0000"/>
                </a:solidFill>
              </a:rPr>
              <a:t>документов, удостоверяющих их личность</a:t>
            </a:r>
            <a:r>
              <a:rPr lang="ru-RU" sz="2400" dirty="0"/>
              <a:t>, и при наличии их в списках распределения в данный ППЭ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 smtClean="0"/>
              <a:t>ППЭ оборудуются </a:t>
            </a:r>
            <a:r>
              <a:rPr lang="ru-RU" sz="2400" dirty="0" smtClean="0">
                <a:solidFill>
                  <a:srgbClr val="FF0000"/>
                </a:solidFill>
              </a:rPr>
              <a:t>средствами подавления сигналов </a:t>
            </a:r>
            <a:r>
              <a:rPr lang="ru-RU" sz="2400" dirty="0" smtClean="0"/>
              <a:t>подвижной связи.</a:t>
            </a:r>
          </a:p>
          <a:p>
            <a:pPr algn="just"/>
            <a:r>
              <a:rPr lang="ru-RU" sz="2400" dirty="0" smtClean="0"/>
              <a:t>ППЭ оборудуются стационарными и (или) переносными </a:t>
            </a:r>
            <a:r>
              <a:rPr lang="ru-RU" sz="2400" dirty="0" smtClean="0">
                <a:solidFill>
                  <a:srgbClr val="FF0000"/>
                </a:solidFill>
              </a:rPr>
              <a:t>металлоискателями</a:t>
            </a:r>
            <a:r>
              <a:rPr lang="ru-RU" sz="2400" dirty="0" smtClean="0"/>
              <a:t>.</a:t>
            </a:r>
          </a:p>
          <a:p>
            <a:pPr algn="just"/>
            <a:r>
              <a:rPr lang="ru-RU" sz="2400" dirty="0" smtClean="0"/>
              <a:t>Аудитории оборудуются </a:t>
            </a:r>
            <a:r>
              <a:rPr lang="ru-RU" sz="2400" dirty="0" smtClean="0">
                <a:solidFill>
                  <a:srgbClr val="FF0000"/>
                </a:solidFill>
              </a:rPr>
              <a:t>средствами видеонаблюдения</a:t>
            </a:r>
            <a:r>
              <a:rPr lang="ru-RU" sz="2400" dirty="0" smtClean="0"/>
              <a:t>. Срок хранения записи – до марта следующего года.</a:t>
            </a:r>
          </a:p>
          <a:p>
            <a:pPr algn="just"/>
            <a:r>
              <a:rPr lang="ru-RU" sz="2400" dirty="0" smtClean="0"/>
              <a:t>Обучающиеся </a:t>
            </a:r>
            <a:r>
              <a:rPr lang="ru-RU" sz="2400" dirty="0"/>
              <a:t>рассаживаются за рабочие столы в соответствии с проведенным распределением. Изменение </a:t>
            </a:r>
            <a:r>
              <a:rPr lang="ru-RU" sz="2400" dirty="0">
                <a:solidFill>
                  <a:srgbClr val="FF0000"/>
                </a:solidFill>
              </a:rPr>
              <a:t>рабочего места </a:t>
            </a:r>
            <a:r>
              <a:rPr lang="ru-RU" sz="2400" dirty="0"/>
              <a:t>не допускается.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6608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06749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ВАЖНО!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         ЗАПРЕЩАЕТСЯ</a:t>
            </a:r>
            <a:r>
              <a:rPr lang="ru-RU" dirty="0">
                <a:solidFill>
                  <a:srgbClr val="C00000"/>
                </a:solidFill>
              </a:rPr>
              <a:t>:</a:t>
            </a:r>
            <a:r>
              <a:rPr lang="ru-RU" b="1" u="sng" dirty="0">
                <a:solidFill>
                  <a:srgbClr val="C00000"/>
                </a:solidFill>
              </a:rPr>
              <a:t/>
            </a:r>
            <a:br>
              <a:rPr lang="ru-RU" b="1" u="sng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3045944"/>
            <a:ext cx="10147108" cy="2149511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200" b="1" u="sng" dirty="0"/>
              <a:t>Экзамен сдается обучающимися самостоятельно, без помощи посторонних </a:t>
            </a:r>
            <a:r>
              <a:rPr lang="ru-RU" sz="3200" b="1" u="sng" dirty="0" smtClean="0"/>
              <a:t>лиц</a:t>
            </a:r>
          </a:p>
          <a:p>
            <a:r>
              <a:rPr lang="ru-RU" dirty="0" smtClean="0"/>
              <a:t>Обучающиеся не </a:t>
            </a:r>
            <a:r>
              <a:rPr lang="ru-RU" dirty="0"/>
              <a:t>должны общаться друг с другом, </a:t>
            </a:r>
            <a:endParaRPr lang="ru-RU" dirty="0" smtClean="0"/>
          </a:p>
          <a:p>
            <a:r>
              <a:rPr lang="ru-RU" dirty="0" smtClean="0"/>
              <a:t>не </a:t>
            </a:r>
            <a:r>
              <a:rPr lang="ru-RU" dirty="0"/>
              <a:t>могут свободно перемещаться по аудитории и ППЭ. </a:t>
            </a:r>
            <a:endParaRPr lang="ru-RU" dirty="0" smtClean="0"/>
          </a:p>
          <a:p>
            <a:r>
              <a:rPr lang="ru-RU" dirty="0" smtClean="0"/>
              <a:t>могут </a:t>
            </a:r>
            <a:r>
              <a:rPr lang="ru-RU" dirty="0"/>
              <a:t>выходить из аудитории и перемещаться по ППЭ в сопровождении одного из организаторов.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выходе из аудитории </a:t>
            </a:r>
            <a:r>
              <a:rPr lang="ru-RU" dirty="0" smtClean="0"/>
              <a:t>оставляют </a:t>
            </a:r>
            <a:r>
              <a:rPr lang="ru-RU" dirty="0"/>
              <a:t>экзаменационные материалы и черновики на рабочем столе.</a:t>
            </a:r>
          </a:p>
          <a:p>
            <a:pPr marL="0" indent="0" algn="ctr">
              <a:buNone/>
            </a:pPr>
            <a:endParaRPr lang="ru-RU" b="1" u="sng" dirty="0"/>
          </a:p>
          <a:p>
            <a:pPr algn="ctr"/>
            <a:endParaRPr lang="ru-RU" b="1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63286" y="1353173"/>
            <a:ext cx="1014710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dirty="0"/>
              <a:t>иметь при себе средства связи, электронно-вычислительную технику, фото, аудио и видеоаппаратуру, справочные материалы, письменные заметки и иные средства хранения и передачи информации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1229" y="5386646"/>
            <a:ext cx="42311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В случае опоздания участника:</a:t>
            </a:r>
          </a:p>
          <a:p>
            <a:pPr marL="285750" indent="-285750">
              <a:buFontTx/>
              <a:buChar char="-"/>
            </a:pPr>
            <a:r>
              <a:rPr lang="ru-RU" sz="2000" dirty="0" smtClean="0"/>
              <a:t>Время не продлевается</a:t>
            </a:r>
          </a:p>
          <a:p>
            <a:pPr marL="285750" indent="-285750">
              <a:buFontTx/>
              <a:buChar char="-"/>
            </a:pPr>
            <a:r>
              <a:rPr lang="ru-RU" sz="2000" dirty="0" smtClean="0"/>
              <a:t>Инструктаж не проводится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600045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3182" y="619299"/>
            <a:ext cx="9601200" cy="14859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НА РАБОЧЕМ СТОЛЕ: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 smtClean="0"/>
              <a:t>помимо </a:t>
            </a:r>
            <a:r>
              <a:rPr lang="ru-RU" dirty="0"/>
              <a:t>экзаменационных материалов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3182" y="2336873"/>
            <a:ext cx="10108108" cy="4241348"/>
          </a:xfrm>
        </p:spPr>
        <p:txBody>
          <a:bodyPr>
            <a:normAutofit/>
          </a:bodyPr>
          <a:lstStyle/>
          <a:p>
            <a:pPr algn="just"/>
            <a:r>
              <a:rPr lang="ru-RU" dirty="0" err="1" smtClean="0"/>
              <a:t>гелевая</a:t>
            </a:r>
            <a:r>
              <a:rPr lang="ru-RU" dirty="0"/>
              <a:t>, капиллярная ручка с чернилами черного цвета;</a:t>
            </a:r>
          </a:p>
          <a:p>
            <a:pPr algn="just"/>
            <a:r>
              <a:rPr lang="ru-RU" dirty="0" smtClean="0"/>
              <a:t>документ</a:t>
            </a:r>
            <a:r>
              <a:rPr lang="ru-RU" dirty="0"/>
              <a:t>, удостоверяющий личность;</a:t>
            </a:r>
          </a:p>
          <a:p>
            <a:pPr algn="just"/>
            <a:r>
              <a:rPr lang="ru-RU" dirty="0" smtClean="0"/>
              <a:t>средства </a:t>
            </a:r>
            <a:r>
              <a:rPr lang="ru-RU" dirty="0"/>
              <a:t>обучения и воспитания </a:t>
            </a:r>
            <a:r>
              <a:rPr lang="ru-RU" dirty="0" smtClean="0"/>
              <a:t>;</a:t>
            </a:r>
            <a:endParaRPr lang="ru-RU" dirty="0"/>
          </a:p>
          <a:p>
            <a:pPr algn="just"/>
            <a:r>
              <a:rPr lang="ru-RU" dirty="0" smtClean="0"/>
              <a:t>лекарства </a:t>
            </a:r>
            <a:r>
              <a:rPr lang="ru-RU" dirty="0"/>
              <a:t>и питание (при </a:t>
            </a:r>
            <a:r>
              <a:rPr lang="ru-RU" dirty="0" smtClean="0"/>
              <a:t>необходимости, </a:t>
            </a:r>
            <a:r>
              <a:rPr lang="ru-RU" dirty="0" err="1" smtClean="0">
                <a:solidFill>
                  <a:srgbClr val="FF0000"/>
                </a:solidFill>
              </a:rPr>
              <a:t>д.б</a:t>
            </a:r>
            <a:r>
              <a:rPr lang="ru-RU" dirty="0" smtClean="0">
                <a:solidFill>
                  <a:srgbClr val="FF0000"/>
                </a:solidFill>
              </a:rPr>
              <a:t>. справка!</a:t>
            </a:r>
            <a:r>
              <a:rPr lang="ru-RU" dirty="0" smtClean="0"/>
              <a:t>);</a:t>
            </a:r>
            <a:endParaRPr lang="ru-RU" dirty="0"/>
          </a:p>
          <a:p>
            <a:pPr algn="just"/>
            <a:r>
              <a:rPr lang="ru-RU" dirty="0" smtClean="0"/>
              <a:t>специальные </a:t>
            </a:r>
            <a:r>
              <a:rPr lang="ru-RU" dirty="0"/>
              <a:t>технические средства (для </a:t>
            </a:r>
            <a:r>
              <a:rPr lang="ru-RU" dirty="0" smtClean="0"/>
              <a:t>лиц ОВЗ);</a:t>
            </a:r>
            <a:endParaRPr lang="ru-RU" dirty="0"/>
          </a:p>
          <a:p>
            <a:pPr algn="just"/>
            <a:r>
              <a:rPr lang="ru-RU" dirty="0" smtClean="0"/>
              <a:t>черновики </a:t>
            </a:r>
            <a:r>
              <a:rPr lang="ru-RU" dirty="0"/>
              <a:t>(за исключением ЕГЭ по иностранным языкам (раздел "Говорение").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Иные </a:t>
            </a:r>
            <a:r>
              <a:rPr lang="ru-RU" dirty="0"/>
              <a:t>вещи </a:t>
            </a:r>
            <a:r>
              <a:rPr lang="ru-RU" dirty="0" smtClean="0"/>
              <a:t>обучающиеся оставляют </a:t>
            </a:r>
            <a:r>
              <a:rPr lang="ru-RU" dirty="0"/>
              <a:t>в специально выделенном месте для личных вещей </a:t>
            </a:r>
            <a:r>
              <a:rPr lang="ru-RU" dirty="0" smtClean="0"/>
              <a:t>обучающихся </a:t>
            </a:r>
            <a:r>
              <a:rPr lang="ru-RU" dirty="0"/>
              <a:t>в </a:t>
            </a:r>
            <a:r>
              <a:rPr lang="ru-RU" dirty="0" smtClean="0"/>
              <a:t>здании, </a:t>
            </a:r>
            <a:r>
              <a:rPr lang="ru-RU" dirty="0"/>
              <a:t>где расположен ППЭ.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5861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ВАЖНО!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dirty="0"/>
              <a:t>Лица, допустившие нарушение установленного порядка проведения ГИА, удаляются с экзамена</a:t>
            </a:r>
            <a:r>
              <a:rPr lang="ru-RU" sz="4000" dirty="0" smtClean="0"/>
              <a:t>.</a:t>
            </a:r>
          </a:p>
          <a:p>
            <a:pPr marL="0" indent="0" algn="ctr">
              <a:buNone/>
            </a:pP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02452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ВАЖНО!</a:t>
            </a:r>
            <a:r>
              <a:rPr lang="ru-RU" dirty="0" smtClean="0"/>
              <a:t> Оценка </a:t>
            </a:r>
            <a:r>
              <a:rPr lang="ru-RU" dirty="0"/>
              <a:t>результатов ГИА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599" y="2047164"/>
            <a:ext cx="9860507" cy="4571999"/>
          </a:xfrm>
        </p:spPr>
        <p:txBody>
          <a:bodyPr>
            <a:noAutofit/>
          </a:bodyPr>
          <a:lstStyle/>
          <a:p>
            <a:pPr algn="just"/>
            <a:r>
              <a:rPr lang="ru-RU" dirty="0"/>
              <a:t>Результаты ГИА признаются удовлетворительными в случае если обучающийся по </a:t>
            </a:r>
            <a:r>
              <a:rPr lang="ru-RU" dirty="0" smtClean="0"/>
              <a:t>обязательным </a:t>
            </a:r>
            <a:r>
              <a:rPr lang="ru-RU" dirty="0"/>
              <a:t>учебным предметам при сдаче ЕГЭ (за исключением ЕГЭ по математике базового уровня) набрал количество баллов </a:t>
            </a:r>
            <a:r>
              <a:rPr lang="ru-RU" b="1" u="sng" dirty="0" smtClean="0">
                <a:solidFill>
                  <a:srgbClr val="C00000"/>
                </a:solidFill>
              </a:rPr>
              <a:t>НЕ НИЖЕ МИНИМАЛЬНОГО</a:t>
            </a:r>
            <a:r>
              <a:rPr lang="ru-RU" dirty="0" smtClean="0"/>
              <a:t>, </a:t>
            </a:r>
            <a:r>
              <a:rPr lang="ru-RU" dirty="0"/>
              <a:t>определяемого </a:t>
            </a:r>
            <a:r>
              <a:rPr lang="ru-RU" dirty="0" err="1" smtClean="0"/>
              <a:t>Рособрнадзором</a:t>
            </a:r>
            <a:r>
              <a:rPr lang="ru-RU" dirty="0" smtClean="0"/>
              <a:t>, </a:t>
            </a:r>
            <a:r>
              <a:rPr lang="ru-RU" dirty="0"/>
              <a:t>а при сдаче </a:t>
            </a:r>
            <a:r>
              <a:rPr lang="ru-RU" dirty="0" smtClean="0"/>
              <a:t>ЕГЭ </a:t>
            </a:r>
            <a:r>
              <a:rPr lang="ru-RU" dirty="0"/>
              <a:t>по математике базового уровня получил отметки не ниже удовлетворительной (три балла).</a:t>
            </a:r>
          </a:p>
          <a:p>
            <a:pPr algn="just"/>
            <a:r>
              <a:rPr lang="ru-RU" dirty="0"/>
              <a:t>В случае если участник ГИА получил неудовлетворительные результаты по </a:t>
            </a:r>
            <a:r>
              <a:rPr lang="ru-RU" dirty="0">
                <a:solidFill>
                  <a:srgbClr val="FF0000"/>
                </a:solidFill>
              </a:rPr>
              <a:t>одному из обязательных учебных предметов</a:t>
            </a:r>
            <a:r>
              <a:rPr lang="ru-RU" dirty="0"/>
              <a:t>, он допускается </a:t>
            </a:r>
            <a:r>
              <a:rPr lang="ru-RU" b="1" u="sng" dirty="0" smtClean="0">
                <a:solidFill>
                  <a:srgbClr val="C00000"/>
                </a:solidFill>
              </a:rPr>
              <a:t>ПОВТОРНО</a:t>
            </a:r>
            <a:r>
              <a:rPr lang="ru-RU" dirty="0" smtClean="0"/>
              <a:t> </a:t>
            </a:r>
            <a:r>
              <a:rPr lang="ru-RU" dirty="0"/>
              <a:t>к ГИА по данному учебному предмету </a:t>
            </a:r>
            <a:r>
              <a:rPr lang="ru-RU" b="1" u="sng" dirty="0" smtClean="0">
                <a:solidFill>
                  <a:srgbClr val="C00000"/>
                </a:solidFill>
              </a:rPr>
              <a:t>В ТЕКУЩЕМ ГОДУ </a:t>
            </a:r>
            <a:r>
              <a:rPr lang="ru-RU" dirty="0" smtClean="0"/>
              <a:t>в </a:t>
            </a:r>
            <a:r>
              <a:rPr lang="ru-RU" dirty="0"/>
              <a:t>формах, устанавливаемых настоящим Порядком, </a:t>
            </a:r>
            <a:r>
              <a:rPr lang="ru-RU" dirty="0">
                <a:solidFill>
                  <a:srgbClr val="FF0000"/>
                </a:solidFill>
              </a:rPr>
              <a:t>в </a:t>
            </a:r>
            <a:r>
              <a:rPr lang="ru-RU" dirty="0" smtClean="0">
                <a:solidFill>
                  <a:srgbClr val="FF0000"/>
                </a:solidFill>
              </a:rPr>
              <a:t>резервные </a:t>
            </a:r>
            <a:r>
              <a:rPr lang="ru-RU" dirty="0"/>
              <a:t>сроки.</a:t>
            </a:r>
          </a:p>
          <a:p>
            <a:pPr marL="0" indent="0">
              <a:buNone/>
            </a:pP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695891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ВАЖНО!</a:t>
            </a:r>
            <a:r>
              <a:rPr lang="ru-RU" dirty="0"/>
              <a:t> Оценка результатов ГИА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3425" y="1630017"/>
            <a:ext cx="10624931" cy="4934556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ru-RU" sz="2800" dirty="0"/>
              <a:t>Обучающимся, не прошедшим ГИА или получившим на ГИА неудовлетворительные результаты более чем по одному обязательному учебному предмету, либо получившим </a:t>
            </a:r>
            <a:r>
              <a:rPr lang="ru-RU" sz="2800" b="1" u="sng" dirty="0" smtClean="0"/>
              <a:t>ПОВТОРНО НЕУДОВЛЕТВОРИТЕЛЬНЫЙ РЕЗУЛЬТАТ </a:t>
            </a:r>
            <a:r>
              <a:rPr lang="ru-RU" sz="2800" dirty="0" smtClean="0"/>
              <a:t>по </a:t>
            </a:r>
            <a:r>
              <a:rPr lang="ru-RU" sz="2800" dirty="0"/>
              <a:t>одному из этих предметов на ГИА в дополнительные сроки, предоставляется право пройти ГИА по соответствующим учебным предметам </a:t>
            </a:r>
            <a:r>
              <a:rPr lang="ru-RU" sz="2800" b="1" u="sng" dirty="0" smtClean="0">
                <a:solidFill>
                  <a:srgbClr val="C00000"/>
                </a:solidFill>
              </a:rPr>
              <a:t>НЕ РАНЕЕ 1 СЕНТЯБРЯ </a:t>
            </a:r>
            <a:r>
              <a:rPr lang="ru-RU" sz="2800" dirty="0" smtClean="0"/>
              <a:t>текущего </a:t>
            </a:r>
            <a:r>
              <a:rPr lang="ru-RU" sz="2800" dirty="0"/>
              <a:t>года в сроки и в формах, устанавливаемых </a:t>
            </a:r>
            <a:r>
              <a:rPr lang="ru-RU" sz="2800" dirty="0" smtClean="0"/>
              <a:t>Порядком.</a:t>
            </a:r>
            <a:endParaRPr lang="ru-RU" sz="2800" dirty="0"/>
          </a:p>
          <a:p>
            <a:pPr algn="just">
              <a:lnSpc>
                <a:spcPct val="120000"/>
              </a:lnSpc>
            </a:pPr>
            <a:r>
              <a:rPr lang="ru-RU" sz="2800" dirty="0" smtClean="0"/>
              <a:t>Обучающимся, </a:t>
            </a:r>
            <a:r>
              <a:rPr lang="ru-RU" sz="2800" dirty="0"/>
              <a:t>получившим неудовлетворительный результат </a:t>
            </a:r>
            <a:r>
              <a:rPr lang="ru-RU" sz="2800" b="1" u="sng" dirty="0" smtClean="0"/>
              <a:t>ПО УЧЕБНЫМ ПРЕДМЕТАМ ПО ВЫБОРУ</a:t>
            </a:r>
            <a:r>
              <a:rPr lang="ru-RU" sz="2800" dirty="0" smtClean="0"/>
              <a:t>, </a:t>
            </a:r>
            <a:r>
              <a:rPr lang="ru-RU" sz="2800" dirty="0"/>
              <a:t>предоставляется право пройти ГИА по соответствующим учебным предметам </a:t>
            </a:r>
            <a:r>
              <a:rPr lang="ru-RU" sz="2800" b="1" u="sng" dirty="0" smtClean="0">
                <a:solidFill>
                  <a:srgbClr val="C00000"/>
                </a:solidFill>
              </a:rPr>
              <a:t>НЕ РАНЕЕ ЧЕМ ЧЕРЕЗ ГОД </a:t>
            </a:r>
            <a:r>
              <a:rPr lang="ru-RU" sz="2800" dirty="0" smtClean="0"/>
              <a:t>в </a:t>
            </a:r>
            <a:r>
              <a:rPr lang="ru-RU" sz="2800" dirty="0"/>
              <a:t>сроки и формах, устанавливаемых </a:t>
            </a:r>
            <a:r>
              <a:rPr lang="ru-RU" sz="2800" dirty="0" smtClean="0"/>
              <a:t>Порядком</a:t>
            </a:r>
            <a:r>
              <a:rPr lang="ru-RU" sz="28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05500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АПЕЛЛЯЦИЯ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1903615"/>
            <a:ext cx="10525235" cy="4347060"/>
          </a:xfrm>
        </p:spPr>
        <p:txBody>
          <a:bodyPr>
            <a:normAutofit/>
          </a:bodyPr>
          <a:lstStyle/>
          <a:p>
            <a:pPr algn="just"/>
            <a:r>
              <a:rPr lang="ru-RU" sz="2600" dirty="0" smtClean="0">
                <a:solidFill>
                  <a:srgbClr val="FF0000"/>
                </a:solidFill>
              </a:rPr>
              <a:t>Апелляция </a:t>
            </a:r>
            <a:r>
              <a:rPr lang="ru-RU" sz="2600" dirty="0">
                <a:solidFill>
                  <a:srgbClr val="FF0000"/>
                </a:solidFill>
              </a:rPr>
              <a:t>о нарушении установленного порядка </a:t>
            </a:r>
            <a:r>
              <a:rPr lang="ru-RU" sz="2600" dirty="0"/>
              <a:t>проведения экзамена в ППЭ подается члену </a:t>
            </a:r>
            <a:r>
              <a:rPr lang="ru-RU" sz="2600" dirty="0" smtClean="0"/>
              <a:t>ГЭК </a:t>
            </a:r>
            <a:r>
              <a:rPr lang="ru-RU" sz="2600" dirty="0"/>
              <a:t>субъекта Российской </a:t>
            </a:r>
            <a:r>
              <a:rPr lang="ru-RU" sz="2600" dirty="0" smtClean="0"/>
              <a:t>Федерации </a:t>
            </a:r>
            <a:r>
              <a:rPr lang="ru-RU" sz="2600" dirty="0"/>
              <a:t>в день проведения экзамена, не покидая ППЭ</a:t>
            </a:r>
            <a:r>
              <a:rPr lang="ru-RU" sz="2600" dirty="0" smtClean="0"/>
              <a:t>. </a:t>
            </a:r>
          </a:p>
          <a:p>
            <a:pPr marL="0" indent="0" algn="just">
              <a:buNone/>
            </a:pPr>
            <a:r>
              <a:rPr lang="ru-RU" sz="2600" dirty="0"/>
              <a:t> </a:t>
            </a:r>
            <a:r>
              <a:rPr lang="ru-RU" sz="2600" dirty="0" smtClean="0"/>
              <a:t>   Пересдача в резервные сроки.</a:t>
            </a:r>
          </a:p>
          <a:p>
            <a:pPr algn="just"/>
            <a:r>
              <a:rPr lang="ru-RU" sz="2600" dirty="0" smtClean="0">
                <a:solidFill>
                  <a:srgbClr val="FF0000"/>
                </a:solidFill>
              </a:rPr>
              <a:t>Апелляция </a:t>
            </a:r>
            <a:r>
              <a:rPr lang="ru-RU" sz="2600" dirty="0">
                <a:solidFill>
                  <a:srgbClr val="FF0000"/>
                </a:solidFill>
              </a:rPr>
              <a:t>о несогласия с выставленными баллами </a:t>
            </a:r>
            <a:r>
              <a:rPr lang="ru-RU" sz="2600" dirty="0"/>
              <a:t>подается обучающимися в образовательную организацию, которой они были допущены к </a:t>
            </a:r>
            <a:r>
              <a:rPr lang="ru-RU" sz="2600" dirty="0" smtClean="0"/>
              <a:t>государственной </a:t>
            </a:r>
            <a:r>
              <a:rPr lang="ru-RU" sz="2600" dirty="0"/>
              <a:t>итоговой аттестации по образовательным программам среднего общего </a:t>
            </a:r>
            <a:r>
              <a:rPr lang="ru-RU" sz="2600" dirty="0" smtClean="0"/>
              <a:t>образования </a:t>
            </a:r>
            <a:r>
              <a:rPr lang="ru-RU" sz="2600" dirty="0" smtClean="0">
                <a:solidFill>
                  <a:srgbClr val="FF0000"/>
                </a:solidFill>
              </a:rPr>
              <a:t>в электронном виде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8318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Апелляция не принимается</a:t>
            </a:r>
            <a:r>
              <a:rPr lang="ru-RU" dirty="0"/>
              <a:t>, если </a:t>
            </a:r>
            <a:r>
              <a:rPr lang="ru-RU" dirty="0" smtClean="0"/>
              <a:t>вы: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buNone/>
            </a:pPr>
            <a:endParaRPr lang="ru-RU" dirty="0"/>
          </a:p>
          <a:p>
            <a:pPr fontAlgn="base"/>
            <a:r>
              <a:rPr lang="ru-RU" sz="3200" dirty="0"/>
              <a:t>Оспариваете содержание и структуру заданий </a:t>
            </a:r>
            <a:endParaRPr lang="ru-RU" sz="3200" dirty="0" smtClean="0"/>
          </a:p>
          <a:p>
            <a:pPr fontAlgn="base"/>
            <a:r>
              <a:rPr lang="ru-RU" sz="3200" dirty="0" smtClean="0"/>
              <a:t>Нарушили </a:t>
            </a:r>
            <a:r>
              <a:rPr lang="ru-RU" sz="3200" dirty="0"/>
              <a:t>правила проведения </a:t>
            </a:r>
            <a:r>
              <a:rPr lang="ru-RU" sz="3200" dirty="0" smtClean="0"/>
              <a:t>ЕГЭ</a:t>
            </a:r>
            <a:endParaRPr lang="ru-RU" sz="3200" dirty="0"/>
          </a:p>
          <a:p>
            <a:pPr fontAlgn="base"/>
            <a:r>
              <a:rPr lang="ru-RU" sz="3200" dirty="0"/>
              <a:t>Неверно оформили экзаменационную работу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395195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160866"/>
            <a:ext cx="10354732" cy="110913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Порядок выдачи </a:t>
            </a:r>
            <a:r>
              <a:rPr lang="ru-RU" dirty="0" smtClean="0">
                <a:solidFill>
                  <a:srgbClr val="C00000"/>
                </a:solidFill>
              </a:rPr>
              <a:t>аттестатов с отличием и медали «За особые успехи учении»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39087" y="1471969"/>
            <a:ext cx="9873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Приказ Министерства просвещения РФ от 20.09.2023 № 730 «Об утверждении Порядка и условий выдачи медалей «За особые успехи в учении» </a:t>
            </a:r>
            <a:r>
              <a:rPr lang="en-US" dirty="0" smtClean="0"/>
              <a:t>I </a:t>
            </a:r>
            <a:r>
              <a:rPr lang="ru-RU" dirty="0" smtClean="0"/>
              <a:t>и </a:t>
            </a:r>
            <a:r>
              <a:rPr lang="en-US" dirty="0" smtClean="0"/>
              <a:t>II</a:t>
            </a:r>
            <a:r>
              <a:rPr lang="ru-RU" dirty="0" smtClean="0"/>
              <a:t> степени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174561"/>
              </p:ext>
            </p:extLst>
          </p:nvPr>
        </p:nvGraphicFramePr>
        <p:xfrm>
          <a:off x="1439333" y="2438398"/>
          <a:ext cx="10126134" cy="3911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3067">
                  <a:extLst>
                    <a:ext uri="{9D8B030D-6E8A-4147-A177-3AD203B41FA5}">
                      <a16:colId xmlns:a16="http://schemas.microsoft.com/office/drawing/2014/main" val="964301780"/>
                    </a:ext>
                  </a:extLst>
                </a:gridCol>
                <a:gridCol w="5063067">
                  <a:extLst>
                    <a:ext uri="{9D8B030D-6E8A-4147-A177-3AD203B41FA5}">
                      <a16:colId xmlns:a16="http://schemas.microsoft.com/office/drawing/2014/main" val="1627501005"/>
                    </a:ext>
                  </a:extLst>
                </a:gridCol>
              </a:tblGrid>
              <a:tr h="54597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I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 степень</a:t>
                      </a:r>
                      <a:endParaRPr lang="ru-RU" sz="2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II </a:t>
                      </a:r>
                      <a:r>
                        <a:rPr lang="ru-RU" sz="20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степень</a:t>
                      </a:r>
                      <a:endParaRPr lang="ru-RU" sz="2000" b="1" kern="120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848285"/>
                  </a:ext>
                </a:extLst>
              </a:tr>
              <a:tr h="3365622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2000" dirty="0" smtClean="0"/>
                        <a:t>Итоговые оценки «отлично» по всем учебным предметам в соответствии с учебным планом, успешно прошедшим ГИА (без повторного прохождения)</a:t>
                      </a:r>
                      <a:r>
                        <a:rPr lang="ru-RU" sz="2000" baseline="0" dirty="0" smtClean="0"/>
                        <a:t> и набравшим: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2000" baseline="0" dirty="0" smtClean="0"/>
                        <a:t>Не менее </a:t>
                      </a:r>
                      <a:r>
                        <a:rPr lang="ru-RU" sz="2000" baseline="0" dirty="0" smtClean="0">
                          <a:solidFill>
                            <a:srgbClr val="C00000"/>
                          </a:solidFill>
                        </a:rPr>
                        <a:t>70 баллов по «Русскому языку</a:t>
                      </a:r>
                      <a:r>
                        <a:rPr lang="ru-RU" sz="2000" baseline="0" dirty="0" smtClean="0"/>
                        <a:t>» и не менее </a:t>
                      </a:r>
                      <a:r>
                        <a:rPr lang="ru-RU" sz="2000" baseline="0" dirty="0" smtClean="0">
                          <a:solidFill>
                            <a:srgbClr val="C00000"/>
                          </a:solidFill>
                        </a:rPr>
                        <a:t>70 баллов на ЕГЭ по одному</a:t>
                      </a:r>
                      <a:r>
                        <a:rPr lang="ru-RU" sz="2000" baseline="0" dirty="0" smtClean="0"/>
                        <a:t> из сдаваемых предметов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1. Итоговые оценки «отлично» и не более двух оценок «хорошо» по всем учебным предметам в соответствии с учебным планом, успешно прошедшим ГИА (без повторного прохождения)</a:t>
                      </a:r>
                      <a:r>
                        <a:rPr lang="ru-RU" sz="2000" baseline="0" dirty="0" smtClean="0"/>
                        <a:t> и набравшим:</a:t>
                      </a:r>
                    </a:p>
                    <a:p>
                      <a:r>
                        <a:rPr lang="ru-RU" sz="2000" dirty="0" smtClean="0"/>
                        <a:t>2. Не менее 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</a:rPr>
                        <a:t>60 баллов </a:t>
                      </a:r>
                      <a:r>
                        <a:rPr lang="ru-RU" sz="2000" baseline="0" dirty="0" smtClean="0">
                          <a:solidFill>
                            <a:srgbClr val="C00000"/>
                          </a:solidFill>
                        </a:rPr>
                        <a:t>по «Русскому языку</a:t>
                      </a:r>
                      <a:r>
                        <a:rPr lang="ru-RU" sz="2000" baseline="0" dirty="0" smtClean="0"/>
                        <a:t>» и не менее </a:t>
                      </a:r>
                      <a:r>
                        <a:rPr lang="ru-RU" sz="2000" baseline="0" dirty="0" smtClean="0">
                          <a:solidFill>
                            <a:srgbClr val="C00000"/>
                          </a:solidFill>
                        </a:rPr>
                        <a:t>60 баллов на ЕГЭ по одному </a:t>
                      </a:r>
                      <a:r>
                        <a:rPr lang="ru-RU" sz="2000" baseline="0" dirty="0" smtClean="0"/>
                        <a:t>из сдаваемых предметов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160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93997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9789" y="461356"/>
            <a:ext cx="9601200" cy="1259378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</a:rPr>
              <a:t>«ПРЕЗИДЕНТСКИЕ ДНИ»</a:t>
            </a:r>
            <a:br>
              <a:rPr lang="ru-RU" sz="4000" dirty="0" smtClean="0">
                <a:solidFill>
                  <a:srgbClr val="C00000"/>
                </a:solidFill>
              </a:rPr>
            </a:br>
            <a:r>
              <a:rPr lang="ru-RU" sz="4000" dirty="0" smtClean="0">
                <a:solidFill>
                  <a:srgbClr val="C00000"/>
                </a:solidFill>
              </a:rPr>
              <a:t>дополнительные дни пересдачи ЕГЭ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Можно пересдать один экзамен</a:t>
            </a:r>
          </a:p>
          <a:p>
            <a:r>
              <a:rPr lang="ru-RU" sz="3200" dirty="0" smtClean="0"/>
              <a:t>Предыдущий результат аннулируется</a:t>
            </a:r>
          </a:p>
          <a:p>
            <a:r>
              <a:rPr lang="ru-RU" sz="3200" dirty="0" smtClean="0"/>
              <a:t>Срок - начало июля </a:t>
            </a:r>
          </a:p>
          <a:p>
            <a:r>
              <a:rPr lang="ru-RU" sz="3200" dirty="0" smtClean="0"/>
              <a:t>Необходимо заявление</a:t>
            </a:r>
          </a:p>
          <a:p>
            <a:r>
              <a:rPr lang="ru-RU" sz="3200" dirty="0"/>
              <a:t>Д</a:t>
            </a:r>
            <a:r>
              <a:rPr lang="ru-RU" sz="3200" dirty="0" smtClean="0"/>
              <a:t>опускается пересдача медалистами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8400169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1614" t="15546" r="6342" b="15796"/>
          <a:stretch/>
        </p:blipFill>
        <p:spPr>
          <a:xfrm>
            <a:off x="1089192" y="415637"/>
            <a:ext cx="10544861" cy="565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611527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TM10001105[[fn=Урожай]]</Template>
  <TotalTime>1110</TotalTime>
  <Words>1526</Words>
  <Application>Microsoft Office PowerPoint</Application>
  <PresentationFormat>Широкоэкранный</PresentationFormat>
  <Paragraphs>121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Franklin Gothic Book</vt:lpstr>
      <vt:lpstr>Wingdings</vt:lpstr>
      <vt:lpstr>Crop</vt:lpstr>
      <vt:lpstr>Государственная итоговая аттестация_11</vt:lpstr>
      <vt:lpstr>Г И А</vt:lpstr>
      <vt:lpstr>ПОРЯДОК  проведения государственной итоговой аттестации по образовательным программам среднего общего образования  Приказ Минпросвещения России и Рособрнадзора  от 4 апреля 2023 г. № 233/552   вступил в силу с 1 сентября 2023 года</vt:lpstr>
      <vt:lpstr>ВАЖНО!</vt:lpstr>
      <vt:lpstr>ФОРМА ПРОВЕДЕНИЯ ГИА</vt:lpstr>
      <vt:lpstr>УЧЕБНЫЕ ПРЕДМЕТЫ</vt:lpstr>
      <vt:lpstr>ДОПУСК</vt:lpstr>
      <vt:lpstr>ПОДАЧА ЗАЯВЛЕНИЯ до 1 февраля (ПАСПОРТ, СНИЛС) </vt:lpstr>
      <vt:lpstr>ОВЗ</vt:lpstr>
      <vt:lpstr>ИТОГОВОЕ СОЧИНЕНИЕ</vt:lpstr>
      <vt:lpstr>Результатом итогового сочинения (изложения) является "зачет" или "незачет" </vt:lpstr>
      <vt:lpstr>Сроки и продолжительность проведения ГИА</vt:lpstr>
      <vt:lpstr>ПОВТОРНО допускаются к сдаче экзаменов</vt:lpstr>
      <vt:lpstr>ППЭ</vt:lpstr>
      <vt:lpstr>ВАЖНО!          ЗАПРЕЩАЕТСЯ: </vt:lpstr>
      <vt:lpstr>НА РАБОЧЕМ СТОЛЕ: помимо экзаменационных материалов</vt:lpstr>
      <vt:lpstr>ВАЖНО!</vt:lpstr>
      <vt:lpstr>ВАЖНО! Оценка результатов ГИА </vt:lpstr>
      <vt:lpstr>ВАЖНО! Оценка результатов ГИА</vt:lpstr>
      <vt:lpstr>АПЕЛЛЯЦИЯ</vt:lpstr>
      <vt:lpstr>Апелляция не принимается, если вы:</vt:lpstr>
      <vt:lpstr>Порядок выдачи аттестатов с отличием и медали «За особые успехи учении»</vt:lpstr>
      <vt:lpstr>«ПРЕЗИДЕНТСКИЕ ДНИ» дополнительные дни пересдачи ЕГЭ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Государственная итоговая аттестация</dc:title>
  <dc:creator>User</dc:creator>
  <cp:lastModifiedBy>root</cp:lastModifiedBy>
  <cp:revision>69</cp:revision>
  <dcterms:created xsi:type="dcterms:W3CDTF">2018-10-21T11:52:11Z</dcterms:created>
  <dcterms:modified xsi:type="dcterms:W3CDTF">2025-09-26T05:53:16Z</dcterms:modified>
</cp:coreProperties>
</file>